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83" r:id="rId2"/>
    <p:sldId id="259" r:id="rId3"/>
    <p:sldId id="280" r:id="rId4"/>
    <p:sldId id="284" r:id="rId5"/>
    <p:sldId id="285" r:id="rId6"/>
    <p:sldId id="291" r:id="rId7"/>
    <p:sldId id="264" r:id="rId8"/>
    <p:sldId id="265" r:id="rId9"/>
    <p:sldId id="267" r:id="rId10"/>
    <p:sldId id="268" r:id="rId11"/>
    <p:sldId id="271" r:id="rId12"/>
    <p:sldId id="287" r:id="rId13"/>
    <p:sldId id="272" r:id="rId14"/>
    <p:sldId id="281" r:id="rId15"/>
    <p:sldId id="274" r:id="rId16"/>
    <p:sldId id="290" r:id="rId17"/>
    <p:sldId id="286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637A-835E-478B-A6F2-718C1B95AE89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A85CD-F4A2-4366-8998-3DC1B28EB25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637A-835E-478B-A6F2-718C1B95AE89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A85CD-F4A2-4366-8998-3DC1B28EB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637A-835E-478B-A6F2-718C1B95AE89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A85CD-F4A2-4366-8998-3DC1B28EB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637A-835E-478B-A6F2-718C1B95AE89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A85CD-F4A2-4366-8998-3DC1B28EB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637A-835E-478B-A6F2-718C1B95AE89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A85CD-F4A2-4366-8998-3DC1B28EB25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637A-835E-478B-A6F2-718C1B95AE89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A85CD-F4A2-4366-8998-3DC1B28EB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637A-835E-478B-A6F2-718C1B95AE89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A85CD-F4A2-4366-8998-3DC1B28EB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637A-835E-478B-A6F2-718C1B95AE89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A85CD-F4A2-4366-8998-3DC1B28EB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637A-835E-478B-A6F2-718C1B95AE89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A85CD-F4A2-4366-8998-3DC1B28EB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637A-835E-478B-A6F2-718C1B95AE89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A85CD-F4A2-4366-8998-3DC1B28EB2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637A-835E-478B-A6F2-718C1B95AE89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03A85CD-F4A2-4366-8998-3DC1B28EB25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5E0637A-835E-478B-A6F2-718C1B95AE89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03A85CD-F4A2-4366-8998-3DC1B28EB25A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Pathological Affection of </a:t>
            </a:r>
            <a:r>
              <a:rPr lang="en-US" sz="6000" dirty="0" smtClean="0"/>
              <a:t>digestive </a:t>
            </a:r>
            <a:r>
              <a:rPr lang="en-US" sz="6000" dirty="0"/>
              <a:t>system</a:t>
            </a:r>
            <a:br>
              <a:rPr lang="en-US" sz="6000" dirty="0"/>
            </a:br>
            <a:endParaRPr lang="en-US" dirty="0"/>
          </a:p>
        </p:txBody>
      </p:sp>
      <p:sp>
        <p:nvSpPr>
          <p:cNvPr id="6" name="عنوان فرعي 5"/>
          <p:cNvSpPr>
            <a:spLocks noGrp="1"/>
          </p:cNvSpPr>
          <p:nvPr>
            <p:ph type="subTitle" idx="1"/>
          </p:nvPr>
        </p:nvSpPr>
        <p:spPr>
          <a:xfrm>
            <a:off x="533400" y="2590800"/>
            <a:ext cx="7854696" cy="2390336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Pathology of oral cavity</a:t>
            </a:r>
          </a:p>
          <a:p>
            <a:pPr algn="l"/>
            <a:r>
              <a:rPr lang="en-US" sz="3200" dirty="0" smtClean="0">
                <a:solidFill>
                  <a:srgbClr val="FF0000"/>
                </a:solidFill>
              </a:rPr>
              <a:t>By Dr.yasmeen jasim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2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52"/>
    </mc:Choice>
    <mc:Fallback>
      <p:transition spd="slow" advTm="10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Signs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Marked rise in body temperature for 2 to 3 days.  </a:t>
            </a:r>
            <a:endParaRPr lang="en-US" sz="3600" dirty="0"/>
          </a:p>
          <a:p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> Vesicles (blisters)  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formation in the mouth </a:t>
            </a:r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on the </a:t>
            </a:r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>feet.</a:t>
            </a:r>
          </a:p>
          <a:p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>Vesicles rupture 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and discharge clear or cloudy fluid, leaving </a:t>
            </a:r>
            <a:r>
              <a:rPr lang="en-US" sz="5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eroded </a:t>
            </a:r>
            <a:r>
              <a:rPr lang="en-US" sz="5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areas or ulceration</a:t>
            </a:r>
          </a:p>
          <a:p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Reduced consumption of feed due to painful tongue and mouth lesions</a:t>
            </a:r>
            <a:r>
              <a:rPr lang="en-US" sz="5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5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>Excessive salivation </a:t>
            </a:r>
            <a:r>
              <a:rPr lang="en-US" sz="5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5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sticky, foamy, stringy </a:t>
            </a:r>
            <a:r>
              <a:rPr lang="en-US" sz="5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saliva</a:t>
            </a:r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>lameness </a:t>
            </a: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88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466"/>
    </mc:Choice>
    <mc:Fallback>
      <p:transition spd="slow" advTm="125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4478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900" dirty="0" smtClean="0"/>
              <a:t>Gross feature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organ: gum</a:t>
            </a:r>
            <a:br>
              <a:rPr lang="en-US" sz="44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2667000"/>
            <a:ext cx="4114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524000" y="1447801"/>
            <a:ext cx="678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Lesion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 Ruptured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viscales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producing erosive lesion of the gum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666999"/>
            <a:ext cx="4419599" cy="411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رابط كسهم مستقيم 8"/>
          <p:cNvCxnSpPr/>
          <p:nvPr/>
        </p:nvCxnSpPr>
        <p:spPr>
          <a:xfrm>
            <a:off x="4343400" y="2214266"/>
            <a:ext cx="2133600" cy="22053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flipH="1">
            <a:off x="2819400" y="2214266"/>
            <a:ext cx="1524000" cy="2510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4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35"/>
    </mc:Choice>
    <mc:Fallback>
      <p:transition spd="slow" advTm="36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elongate erosion (ruptured vesicle)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4419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1828800"/>
            <a:ext cx="38290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15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62"/>
    </mc:Choice>
    <mc:Fallback>
      <p:transition spd="slow" advTm="2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85065"/>
            <a:ext cx="8229600" cy="857935"/>
          </a:xfrm>
        </p:spPr>
        <p:txBody>
          <a:bodyPr/>
          <a:lstStyle/>
          <a:p>
            <a:r>
              <a:rPr lang="en-US" dirty="0" smtClean="0"/>
              <a:t>Microscopic features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39181"/>
            <a:ext cx="3733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533400" y="1219200"/>
            <a:ext cx="388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Ruptured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viscals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producing erosive and ulcer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lesion of the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epithelium 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133600"/>
            <a:ext cx="34671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4572000" y="11430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elongate erosion (ruptured vesicle) ventral to the incisors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رابط كسهم مستقيم 8"/>
          <p:cNvCxnSpPr/>
          <p:nvPr/>
        </p:nvCxnSpPr>
        <p:spPr>
          <a:xfrm>
            <a:off x="5943600" y="1789331"/>
            <a:ext cx="1066800" cy="6301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ستطيل 9"/>
          <p:cNvSpPr/>
          <p:nvPr/>
        </p:nvSpPr>
        <p:spPr>
          <a:xfrm>
            <a:off x="4724400" y="5144869"/>
            <a:ext cx="411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Infiltrations of inflammatory cell ( macrophage and neutrophil)s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رابط كسهم مستقيم 11"/>
          <p:cNvCxnSpPr>
            <a:stCxn id="10" idx="0"/>
          </p:cNvCxnSpPr>
          <p:nvPr/>
        </p:nvCxnSpPr>
        <p:spPr>
          <a:xfrm flipV="1">
            <a:off x="6781800" y="3200401"/>
            <a:ext cx="228600" cy="1944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>
            <a:off x="2286000" y="2104430"/>
            <a:ext cx="457200" cy="7149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4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86"/>
    </mc:Choice>
    <mc:Fallback>
      <p:transition spd="slow" advTm="59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6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Wooden tongue</a:t>
            </a:r>
            <a:endParaRPr lang="en-US" dirty="0"/>
          </a:p>
        </p:txBody>
      </p:sp>
      <p:sp>
        <p:nvSpPr>
          <p:cNvPr id="8" name="عنصر نائب للمحتوى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مستطيل 3"/>
          <p:cNvSpPr/>
          <p:nvPr/>
        </p:nvSpPr>
        <p:spPr>
          <a:xfrm>
            <a:off x="609600" y="2021680"/>
            <a:ext cx="7696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Wooden tongue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is a well-defined disease of the soft tissues of the mouth region in adult cattle. It is caused by 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actinobacillos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lignieresii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part of the normal bacterial flora of the upper digestive tract. The bacteria usually invade the skin through a wound or minor trauma caused by sticks or straw or barley awns.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Symptoms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Inability to eat or drink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Drooling/ saliva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Rapid loss of condition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Painful and swollen tongue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Ulcers on tongue</a:t>
            </a:r>
          </a:p>
        </p:txBody>
      </p:sp>
      <p:pic>
        <p:nvPicPr>
          <p:cNvPr id="10" name="صوت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3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340"/>
    </mc:Choice>
    <mc:Fallback>
      <p:transition spd="slow" advTm="130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Gross appearance of affecting tongue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Vesicles formation </a:t>
            </a:r>
            <a:r>
              <a:rPr lang="en-US" dirty="0"/>
              <a:t>(</a:t>
            </a:r>
            <a:r>
              <a:rPr lang="en-US" dirty="0" smtClean="0"/>
              <a:t>blisters)</a:t>
            </a:r>
          </a:p>
          <a:p>
            <a:r>
              <a:rPr lang="en-US" dirty="0"/>
              <a:t>Hardening </a:t>
            </a:r>
            <a:endParaRPr lang="en-US" dirty="0" smtClean="0"/>
          </a:p>
          <a:p>
            <a:r>
              <a:rPr lang="en-US" dirty="0" smtClean="0"/>
              <a:t>Variable sized </a:t>
            </a:r>
            <a:r>
              <a:rPr lang="en-US" dirty="0"/>
              <a:t>raised </a:t>
            </a:r>
            <a:r>
              <a:rPr lang="en-US" dirty="0" smtClean="0"/>
              <a:t>firm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nodules and plaques </a:t>
            </a:r>
            <a:r>
              <a:rPr lang="en-US" dirty="0" smtClean="0"/>
              <a:t>on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mid dorsal surface of </a:t>
            </a:r>
            <a:r>
              <a:rPr lang="en-US" dirty="0" smtClean="0"/>
              <a:t>the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tongue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3150"/>
            <a:ext cx="45720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8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80"/>
    </mc:Choice>
    <mc:Fallback>
      <p:transition spd="slow" advTm="66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935480"/>
            <a:ext cx="8686800" cy="4922520"/>
          </a:xfrm>
        </p:spPr>
        <p:txBody>
          <a:bodyPr/>
          <a:lstStyle/>
          <a:p>
            <a:r>
              <a:rPr lang="en-US" sz="2000" dirty="0" err="1"/>
              <a:t>Actinobacillosis</a:t>
            </a:r>
            <a:r>
              <a:rPr lang="en-US" sz="2000" dirty="0"/>
              <a:t> or “wooden” tongue. ( A ) The tongue is markedly enlarge with several areas of chronic ulceration along its lateral edge</a:t>
            </a:r>
            <a:r>
              <a:rPr lang="en-US" sz="2000" dirty="0" smtClean="0"/>
              <a:t>.</a:t>
            </a:r>
            <a:r>
              <a:rPr lang="en-US" sz="2000" dirty="0"/>
              <a:t> ( B 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r>
              <a:rPr lang="en-US" sz="2000" dirty="0"/>
              <a:t> Cross section through a case of wooden tongue with numerous </a:t>
            </a:r>
            <a:r>
              <a:rPr lang="en-US" sz="2000" dirty="0" err="1"/>
              <a:t>pyogranulomas</a:t>
            </a:r>
            <a:r>
              <a:rPr lang="en-US" sz="2000" dirty="0"/>
              <a:t> ( arrow ) scattered throughout</a:t>
            </a:r>
            <a:r>
              <a:rPr lang="en-US" dirty="0"/>
              <a:t> </a:t>
            </a:r>
            <a:r>
              <a:rPr lang="en-US" sz="2000" dirty="0"/>
              <a:t>the tongue</a:t>
            </a:r>
            <a:r>
              <a:rPr lang="en-US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38500"/>
            <a:ext cx="411480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6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59"/>
    </mc:Choice>
    <mc:Fallback>
      <p:transition spd="slow" advTm="28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Microscopic features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62200"/>
            <a:ext cx="4495800" cy="358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228600" y="2180272"/>
            <a:ext cx="4191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Organ: tongue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diagnosis: wooden tongue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lesions: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Pyogranulomatou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dermatitis with neutrophils surrounding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eosinophilic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club-like rosettes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ecrosis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عنصر نائب للمحتوى 7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5181600" cy="443484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24" name="رابط كسهم مستقيم 23"/>
          <p:cNvCxnSpPr/>
          <p:nvPr/>
        </p:nvCxnSpPr>
        <p:spPr>
          <a:xfrm>
            <a:off x="3352800" y="3200400"/>
            <a:ext cx="21336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/>
          <p:cNvCxnSpPr/>
          <p:nvPr/>
        </p:nvCxnSpPr>
        <p:spPr>
          <a:xfrm>
            <a:off x="3352800" y="3200400"/>
            <a:ext cx="21336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رابط كسهم مستقيم 3"/>
          <p:cNvCxnSpPr/>
          <p:nvPr/>
        </p:nvCxnSpPr>
        <p:spPr>
          <a:xfrm>
            <a:off x="1447800" y="5029200"/>
            <a:ext cx="3581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صوت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9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77"/>
    </mc:Choice>
    <mc:Fallback>
      <p:transition spd="slow" advTm="63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Organ: tongue</a:t>
            </a:r>
            <a:br>
              <a:rPr lang="en-US" dirty="0" smtClean="0"/>
            </a:br>
            <a:r>
              <a:rPr lang="en-US" dirty="0" smtClean="0"/>
              <a:t>diagnosis: wooden tongue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Lesions:</a:t>
            </a:r>
          </a:p>
          <a:p>
            <a:r>
              <a:rPr lang="en-US" dirty="0" smtClean="0"/>
              <a:t>Development of </a:t>
            </a:r>
          </a:p>
          <a:p>
            <a:pPr marL="0" indent="0">
              <a:buNone/>
            </a:pPr>
            <a:r>
              <a:rPr lang="en-US" dirty="0" err="1" smtClean="0"/>
              <a:t>Granulemetus</a:t>
            </a:r>
            <a:r>
              <a:rPr lang="en-US" dirty="0" smtClean="0"/>
              <a:t> Lesions</a:t>
            </a:r>
          </a:p>
          <a:p>
            <a:pPr marL="0" indent="0">
              <a:buNone/>
            </a:pPr>
            <a:r>
              <a:rPr lang="en-US" dirty="0" smtClean="0"/>
              <a:t>Collection of inflammatory</a:t>
            </a:r>
          </a:p>
          <a:p>
            <a:pPr marL="0" indent="0">
              <a:buNone/>
            </a:pPr>
            <a:r>
              <a:rPr lang="en-US" dirty="0" smtClean="0"/>
              <a:t>  cells(macrophages,</a:t>
            </a:r>
          </a:p>
          <a:p>
            <a:pPr marL="0" indent="0">
              <a:buNone/>
            </a:pPr>
            <a:r>
              <a:rPr lang="en-US" dirty="0" err="1" smtClean="0"/>
              <a:t>plasmocytes</a:t>
            </a:r>
            <a:r>
              <a:rPr lang="en-US" dirty="0" smtClean="0"/>
              <a:t> and lymphocytes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smtClean="0"/>
              <a:t>Necrosis and </a:t>
            </a:r>
            <a:r>
              <a:rPr lang="en-US" dirty="0" err="1" smtClean="0"/>
              <a:t>abcesses</a:t>
            </a: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62225"/>
            <a:ext cx="449580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رابط كسهم مستقيم 4"/>
          <p:cNvCxnSpPr/>
          <p:nvPr/>
        </p:nvCxnSpPr>
        <p:spPr>
          <a:xfrm>
            <a:off x="3657600" y="3352800"/>
            <a:ext cx="1981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 flipV="1">
            <a:off x="3657600" y="5181600"/>
            <a:ext cx="1828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61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06"/>
    </mc:Choice>
    <mc:Fallback>
      <p:transition spd="slow" advTm="56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Histological structure </a:t>
            </a:r>
            <a:r>
              <a:rPr lang="en-US" sz="310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3100" smtClean="0">
                <a:latin typeface="Times New Roman" pitchFamily="18" charset="0"/>
                <a:cs typeface="Times New Roman" pitchFamily="18" charset="0"/>
              </a:rPr>
              <a:t>oral cavity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14400"/>
            <a:ext cx="4953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77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45"/>
    </mc:Choice>
    <mc:Fallback>
      <p:transition spd="slow" advTm="26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Gingivitis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Gingivitis :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is form of gum diseases 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means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inflammation 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of the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gums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or 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gingiva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400" b="1" dirty="0"/>
              <a:t> Gingivitis</a:t>
            </a:r>
            <a:r>
              <a:rPr lang="en-US" sz="4400" dirty="0"/>
              <a:t> is common in dogs and cats and refers to inflammation of the </a:t>
            </a:r>
            <a:r>
              <a:rPr lang="en-US" sz="4400" b="1" dirty="0"/>
              <a:t>gingiva</a:t>
            </a:r>
            <a:r>
              <a:rPr lang="en-US" sz="4400" dirty="0"/>
              <a:t> in response to plaque antigen</a:t>
            </a:r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صوت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7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15"/>
    </mc:Choice>
    <mc:Fallback>
      <p:transition spd="slow" advTm="55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C</a:t>
            </a:r>
            <a:r>
              <a:rPr lang="en-US" sz="5400" dirty="0" smtClean="0"/>
              <a:t>auses</a:t>
            </a:r>
            <a:endParaRPr lang="en-US" sz="54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Gingivitis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is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caused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by the buildup of plaque–– a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naturally-occurring sticky film containing bacteria – on the teeth and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gums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The bacteria found in plaque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produce toxins that can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irritant the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gums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become red, inflamed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lead to bleeding</a:t>
            </a:r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5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77"/>
    </mc:Choice>
    <mc:Fallback>
      <p:transition spd="slow" advTm="78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Gross features of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gingivitis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/>
          </a:bodyPr>
          <a:lstStyle/>
          <a:p>
            <a:r>
              <a:rPr lang="en-US" dirty="0"/>
              <a:t>gums </a:t>
            </a:r>
            <a:r>
              <a:rPr lang="en-US" dirty="0" smtClean="0"/>
              <a:t>are red and swollen</a:t>
            </a:r>
            <a:endParaRPr lang="en-US" dirty="0"/>
          </a:p>
          <a:p>
            <a:r>
              <a:rPr lang="en-US" dirty="0"/>
              <a:t>gums </a:t>
            </a:r>
            <a:r>
              <a:rPr lang="en-US" dirty="0" smtClean="0"/>
              <a:t>are </a:t>
            </a:r>
            <a:r>
              <a:rPr lang="en-US" dirty="0"/>
              <a:t>bleed when you brush </a:t>
            </a:r>
            <a:r>
              <a:rPr lang="en-US" dirty="0" smtClean="0"/>
              <a:t>teeth</a:t>
            </a:r>
            <a:endParaRPr lang="en-US" dirty="0"/>
          </a:p>
          <a:p>
            <a:r>
              <a:rPr lang="en-US" dirty="0" smtClean="0"/>
              <a:t>loose </a:t>
            </a:r>
            <a:r>
              <a:rPr lang="en-US" dirty="0"/>
              <a:t>teeth</a:t>
            </a:r>
          </a:p>
          <a:p>
            <a:r>
              <a:rPr lang="en-US" dirty="0"/>
              <a:t>a change in </a:t>
            </a:r>
            <a:r>
              <a:rPr lang="en-US" dirty="0" smtClean="0"/>
              <a:t>teeth </a:t>
            </a:r>
            <a:r>
              <a:rPr lang="en-US" dirty="0"/>
              <a:t>fit </a:t>
            </a:r>
            <a:r>
              <a:rPr lang="en-US" dirty="0" smtClean="0"/>
              <a:t>together)</a:t>
            </a:r>
            <a:endParaRPr lang="en-US" dirty="0"/>
          </a:p>
          <a:p>
            <a:r>
              <a:rPr lang="en-US" dirty="0"/>
              <a:t>pus between teeth and gums</a:t>
            </a:r>
          </a:p>
          <a:p>
            <a:r>
              <a:rPr lang="en-US" dirty="0"/>
              <a:t>pain when chewing</a:t>
            </a:r>
          </a:p>
          <a:p>
            <a:r>
              <a:rPr lang="en-US" dirty="0" smtClean="0"/>
              <a:t>foul-smelling breath</a:t>
            </a:r>
            <a:endParaRPr lang="en-US" dirty="0"/>
          </a:p>
        </p:txBody>
      </p:sp>
      <p:pic>
        <p:nvPicPr>
          <p:cNvPr id="4" name="Picture 2" descr="In selective focus of dog teeth problem,plaque,,sign of disease,unhealthy,mouth of anim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2381249"/>
            <a:ext cx="485775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0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297"/>
    </mc:Choice>
    <mc:Fallback>
      <p:transition spd="slow" advTm="97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5250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1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12"/>
    </mc:Choice>
    <mc:Fallback>
      <p:transition spd="slow" advTm="24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Microscopic feature of gingivitis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Organ:gum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Diagnosis :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gingivitis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lesions:(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hyperplastic epithelium, chronic inflammatory cells in the connective tissue)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hyperplastic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epithelium</a:t>
            </a: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</a:p>
          <a:p>
            <a:pPr marL="0" indent="0">
              <a:buNone/>
            </a:pP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chronic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inflammatory cells in the connective tissue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583656"/>
            <a:ext cx="3333750" cy="290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605085"/>
            <a:ext cx="3394797" cy="265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رابط كسهم مستقيم 12"/>
          <p:cNvCxnSpPr/>
          <p:nvPr/>
        </p:nvCxnSpPr>
        <p:spPr>
          <a:xfrm flipH="1">
            <a:off x="1219200" y="2362200"/>
            <a:ext cx="26670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 flipH="1" flipV="1">
            <a:off x="1447800" y="3965972"/>
            <a:ext cx="2590800" cy="14513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 flipV="1">
            <a:off x="4038600" y="3965972"/>
            <a:ext cx="2514600" cy="14513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/>
          <p:cNvCxnSpPr/>
          <p:nvPr/>
        </p:nvCxnSpPr>
        <p:spPr>
          <a:xfrm>
            <a:off x="4648200" y="2362200"/>
            <a:ext cx="15240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0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28"/>
    </mc:Choice>
    <mc:Fallback>
      <p:transition spd="slow" advTm="66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section of chronic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inflammation of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gingival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showing the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inflamed and enlargement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connective tissue core and strands of proliferating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epithelium ,also to infiltration inflammatory cells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381375"/>
            <a:ext cx="47625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رابط كسهم مستقيم 4"/>
          <p:cNvCxnSpPr/>
          <p:nvPr/>
        </p:nvCxnSpPr>
        <p:spPr>
          <a:xfrm>
            <a:off x="3581400" y="358140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>
            <a:off x="3581400" y="3581400"/>
            <a:ext cx="19812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59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08"/>
    </mc:Choice>
    <mc:Fallback>
      <p:transition spd="slow" advTm="28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Foot and mouth disease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Foot and mouth disease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(FMD) is a severe, highly contagious viral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disease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 livestock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that has a significant economic impact. The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disease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affects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cattle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swine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sheep, goats and other cloven-hoofed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ruminants.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Causes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FMD is caused by a virus called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Aphthus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virus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Signs of illness can appear after an incubation period of 1 to 8 days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6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64"/>
    </mc:Choice>
    <mc:Fallback>
      <p:transition spd="slow" advTm="87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1055</TotalTime>
  <Words>312</Words>
  <Application>Microsoft Office PowerPoint</Application>
  <PresentationFormat>عرض على الشاشة (3:4)‏</PresentationFormat>
  <Paragraphs>94</Paragraphs>
  <Slides>18</Slides>
  <Notes>0</Notes>
  <HiddenSlides>0</HiddenSlides>
  <MMClips>18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19" baseType="lpstr">
      <vt:lpstr>تدفق</vt:lpstr>
      <vt:lpstr>Pathological Affection of digestive system </vt:lpstr>
      <vt:lpstr>    Histological structure of oral cavity </vt:lpstr>
      <vt:lpstr>Gingivitis</vt:lpstr>
      <vt:lpstr>Causes</vt:lpstr>
      <vt:lpstr>Gross features of gingivitis</vt:lpstr>
      <vt:lpstr>عرض تقديمي في PowerPoint</vt:lpstr>
      <vt:lpstr>Microscopic feature of gingivitis</vt:lpstr>
      <vt:lpstr>عرض تقديمي في PowerPoint</vt:lpstr>
      <vt:lpstr>Foot and mouth disease</vt:lpstr>
      <vt:lpstr>Signs</vt:lpstr>
      <vt:lpstr>   Gross feature organ: gum  </vt:lpstr>
      <vt:lpstr>elongate erosion (ruptured vesicle)</vt:lpstr>
      <vt:lpstr>Microscopic features</vt:lpstr>
      <vt:lpstr>Wooden tongue</vt:lpstr>
      <vt:lpstr>Gross appearance of affecting tongue</vt:lpstr>
      <vt:lpstr>عرض تقديمي في PowerPoint</vt:lpstr>
      <vt:lpstr>Microscopic features</vt:lpstr>
      <vt:lpstr>Organ: tongue diagnosis: wooden tongue</vt:lpstr>
    </vt:vector>
  </TitlesOfParts>
  <Company>المستقبل للحاسبات - سنجار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Windows User</dc:creator>
  <cp:lastModifiedBy>Windows User</cp:lastModifiedBy>
  <cp:revision>90</cp:revision>
  <dcterms:created xsi:type="dcterms:W3CDTF">2020-05-14T14:18:16Z</dcterms:created>
  <dcterms:modified xsi:type="dcterms:W3CDTF">2020-05-31T13:17:56Z</dcterms:modified>
</cp:coreProperties>
</file>